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6" r:id="rId3"/>
    <p:sldId id="258" r:id="rId4"/>
    <p:sldId id="259" r:id="rId5"/>
    <p:sldId id="270" r:id="rId6"/>
    <p:sldId id="257" r:id="rId7"/>
    <p:sldId id="276" r:id="rId8"/>
    <p:sldId id="274" r:id="rId9"/>
    <p:sldId id="273" r:id="rId10"/>
    <p:sldId id="291" r:id="rId11"/>
    <p:sldId id="292" r:id="rId12"/>
    <p:sldId id="267" r:id="rId13"/>
    <p:sldId id="269" r:id="rId14"/>
    <p:sldId id="268" r:id="rId15"/>
    <p:sldId id="275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rokofieva" initials="M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64"/>
  </p:normalViewPr>
  <p:slideViewPr>
    <p:cSldViewPr snapToGrid="0" snapToObjects="1">
      <p:cViewPr varScale="1">
        <p:scale>
          <a:sx n="104" d="100"/>
          <a:sy n="104" d="100"/>
        </p:scale>
        <p:origin x="75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4T20:23:55.561" idx="1">
    <p:pos x="5246" y="230"/>
    <p:text>Approach: provide general steps in social media analysis that are APIs independent. Understanding priтciples is better than knowing facts
</p:text>
    <p:extLst>
      <p:ext uri="{C676402C-5697-4E1C-873F-D02D1690AC5C}">
        <p15:threadingInfo xmlns:p15="http://schemas.microsoft.com/office/powerpoint/2012/main" timeZoneBias="-6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F900E-7E37-4C53-9BFF-25A9A41288F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74576-FC0B-447A-B8C4-CE48CE591279}">
      <dgm:prSet phldrT="[Text]"/>
      <dgm:spPr/>
      <dgm:t>
        <a:bodyPr/>
        <a:lstStyle/>
        <a:p>
          <a:r>
            <a:rPr lang="en-AU" dirty="0"/>
            <a:t>Text pre-processing</a:t>
          </a:r>
        </a:p>
      </dgm:t>
    </dgm:pt>
    <dgm:pt modelId="{D916A901-B4A9-40E8-8915-96399A5A920F}" type="parTrans" cxnId="{F4DEC1B5-99E8-4400-B9EA-4D130D185347}">
      <dgm:prSet/>
      <dgm:spPr/>
      <dgm:t>
        <a:bodyPr/>
        <a:lstStyle/>
        <a:p>
          <a:endParaRPr lang="en-AU"/>
        </a:p>
      </dgm:t>
    </dgm:pt>
    <dgm:pt modelId="{D3D5E1DC-C193-48C7-AF40-1E788B816591}" type="sibTrans" cxnId="{F4DEC1B5-99E8-4400-B9EA-4D130D185347}">
      <dgm:prSet/>
      <dgm:spPr/>
      <dgm:t>
        <a:bodyPr/>
        <a:lstStyle/>
        <a:p>
          <a:endParaRPr lang="en-AU"/>
        </a:p>
      </dgm:t>
    </dgm:pt>
    <dgm:pt modelId="{CB7ABFC7-85D5-479F-A39E-5C85B5E9681C}">
      <dgm:prSet phldrT="[Text]"/>
      <dgm:spPr/>
      <dgm:t>
        <a:bodyPr/>
        <a:lstStyle/>
        <a:p>
          <a:r>
            <a:rPr lang="en-AU" b="0" i="0" dirty="0"/>
            <a:t>Word frequencies</a:t>
          </a:r>
        </a:p>
        <a:p>
          <a:r>
            <a:rPr lang="en-AU" b="0" i="0" dirty="0"/>
            <a:t>Word clouds</a:t>
          </a:r>
        </a:p>
        <a:p>
          <a:r>
            <a:rPr lang="en-AU" b="0" i="0" dirty="0"/>
            <a:t>Sentiment analysis</a:t>
          </a:r>
        </a:p>
        <a:p>
          <a:r>
            <a:rPr lang="en-AU" b="0" i="0" dirty="0"/>
            <a:t>Topic modelling</a:t>
          </a:r>
          <a:endParaRPr lang="en-AU" dirty="0"/>
        </a:p>
      </dgm:t>
    </dgm:pt>
    <dgm:pt modelId="{FCA515D6-5B33-4372-8CCD-636916F7F8BC}" type="parTrans" cxnId="{0310339D-0CE6-498D-867C-8A0AE974E1D6}">
      <dgm:prSet/>
      <dgm:spPr/>
      <dgm:t>
        <a:bodyPr/>
        <a:lstStyle/>
        <a:p>
          <a:endParaRPr lang="en-AU"/>
        </a:p>
      </dgm:t>
    </dgm:pt>
    <dgm:pt modelId="{C3B3773E-4F02-4F0C-B636-18F4482B4BB4}" type="sibTrans" cxnId="{0310339D-0CE6-498D-867C-8A0AE974E1D6}">
      <dgm:prSet/>
      <dgm:spPr/>
      <dgm:t>
        <a:bodyPr/>
        <a:lstStyle/>
        <a:p>
          <a:endParaRPr lang="en-AU"/>
        </a:p>
      </dgm:t>
    </dgm:pt>
    <dgm:pt modelId="{7BF3BEB8-3DED-42E2-9452-F38E59F3C1A4}">
      <dgm:prSet phldrT="[Text]"/>
      <dgm:spPr/>
      <dgm:t>
        <a:bodyPr/>
        <a:lstStyle/>
        <a:p>
          <a:r>
            <a:rPr lang="en-AU" dirty="0"/>
            <a:t>Results </a:t>
          </a:r>
        </a:p>
      </dgm:t>
    </dgm:pt>
    <dgm:pt modelId="{2BB139A8-730E-45E6-BDD7-A9D544F80F75}" type="parTrans" cxnId="{765DAF8F-2635-42D2-BDDE-DF08775AB798}">
      <dgm:prSet/>
      <dgm:spPr/>
      <dgm:t>
        <a:bodyPr/>
        <a:lstStyle/>
        <a:p>
          <a:endParaRPr lang="en-AU"/>
        </a:p>
      </dgm:t>
    </dgm:pt>
    <dgm:pt modelId="{E85FCE1D-65D7-489C-B19E-79CACC2E185A}" type="sibTrans" cxnId="{765DAF8F-2635-42D2-BDDE-DF08775AB798}">
      <dgm:prSet/>
      <dgm:spPr/>
      <dgm:t>
        <a:bodyPr/>
        <a:lstStyle/>
        <a:p>
          <a:endParaRPr lang="en-AU"/>
        </a:p>
      </dgm:t>
    </dgm:pt>
    <dgm:pt modelId="{C6F0596B-8F3D-4B06-8EC6-2FDA96AC25A0}" type="pres">
      <dgm:prSet presAssocID="{F7DF900E-7E37-4C53-9BFF-25A9A41288F9}" presName="Name0" presStyleCnt="0">
        <dgm:presLayoutVars>
          <dgm:dir/>
          <dgm:resizeHandles val="exact"/>
        </dgm:presLayoutVars>
      </dgm:prSet>
      <dgm:spPr/>
    </dgm:pt>
    <dgm:pt modelId="{8F76A14F-2181-4A56-9CA4-FDA8EEC31CAC}" type="pres">
      <dgm:prSet presAssocID="{31E74576-FC0B-447A-B8C4-CE48CE591279}" presName="node" presStyleLbl="node1" presStyleIdx="0" presStyleCnt="3" custScaleX="48326">
        <dgm:presLayoutVars>
          <dgm:bulletEnabled val="1"/>
        </dgm:presLayoutVars>
      </dgm:prSet>
      <dgm:spPr/>
    </dgm:pt>
    <dgm:pt modelId="{E9B88A70-3949-4F9C-BC9E-FC7706F234DF}" type="pres">
      <dgm:prSet presAssocID="{D3D5E1DC-C193-48C7-AF40-1E788B816591}" presName="sibTrans" presStyleLbl="sibTrans2D1" presStyleIdx="0" presStyleCnt="2"/>
      <dgm:spPr/>
    </dgm:pt>
    <dgm:pt modelId="{CADE431A-55A6-40DD-B7D9-5249833650A4}" type="pres">
      <dgm:prSet presAssocID="{D3D5E1DC-C193-48C7-AF40-1E788B816591}" presName="connectorText" presStyleLbl="sibTrans2D1" presStyleIdx="0" presStyleCnt="2"/>
      <dgm:spPr/>
    </dgm:pt>
    <dgm:pt modelId="{5BB63630-9370-4ADA-B0C7-077C1B63B3E2}" type="pres">
      <dgm:prSet presAssocID="{CB7ABFC7-85D5-479F-A39E-5C85B5E9681C}" presName="node" presStyleLbl="node1" presStyleIdx="1" presStyleCnt="3">
        <dgm:presLayoutVars>
          <dgm:bulletEnabled val="1"/>
        </dgm:presLayoutVars>
      </dgm:prSet>
      <dgm:spPr/>
    </dgm:pt>
    <dgm:pt modelId="{63A44923-6FD2-44D8-B7C3-838DF70B8EFD}" type="pres">
      <dgm:prSet presAssocID="{C3B3773E-4F02-4F0C-B636-18F4482B4BB4}" presName="sibTrans" presStyleLbl="sibTrans2D1" presStyleIdx="1" presStyleCnt="2"/>
      <dgm:spPr/>
    </dgm:pt>
    <dgm:pt modelId="{44FEC6B5-FD8D-4D41-A9DC-ABB8CD06B63D}" type="pres">
      <dgm:prSet presAssocID="{C3B3773E-4F02-4F0C-B636-18F4482B4BB4}" presName="connectorText" presStyleLbl="sibTrans2D1" presStyleIdx="1" presStyleCnt="2"/>
      <dgm:spPr/>
    </dgm:pt>
    <dgm:pt modelId="{B30DE252-9E4A-4848-AB88-F6E2C904DDF1}" type="pres">
      <dgm:prSet presAssocID="{7BF3BEB8-3DED-42E2-9452-F38E59F3C1A4}" presName="node" presStyleLbl="node1" presStyleIdx="2" presStyleCnt="3" custScaleX="39371">
        <dgm:presLayoutVars>
          <dgm:bulletEnabled val="1"/>
        </dgm:presLayoutVars>
      </dgm:prSet>
      <dgm:spPr/>
    </dgm:pt>
  </dgm:ptLst>
  <dgm:cxnLst>
    <dgm:cxn modelId="{0070802D-F950-4A4A-B005-F2604649CAE9}" type="presOf" srcId="{C3B3773E-4F02-4F0C-B636-18F4482B4BB4}" destId="{44FEC6B5-FD8D-4D41-A9DC-ABB8CD06B63D}" srcOrd="1" destOrd="0" presId="urn:microsoft.com/office/officeart/2005/8/layout/process1"/>
    <dgm:cxn modelId="{E1BD6A2E-97F8-814E-917D-173DB12762C1}" type="presOf" srcId="{D3D5E1DC-C193-48C7-AF40-1E788B816591}" destId="{E9B88A70-3949-4F9C-BC9E-FC7706F234DF}" srcOrd="0" destOrd="0" presId="urn:microsoft.com/office/officeart/2005/8/layout/process1"/>
    <dgm:cxn modelId="{6E1AED35-FA4D-FF4C-9464-213C9922B218}" type="presOf" srcId="{7BF3BEB8-3DED-42E2-9452-F38E59F3C1A4}" destId="{B30DE252-9E4A-4848-AB88-F6E2C904DDF1}" srcOrd="0" destOrd="0" presId="urn:microsoft.com/office/officeart/2005/8/layout/process1"/>
    <dgm:cxn modelId="{6365BA46-2D3D-1D41-88BC-3C7F69469AA8}" type="presOf" srcId="{D3D5E1DC-C193-48C7-AF40-1E788B816591}" destId="{CADE431A-55A6-40DD-B7D9-5249833650A4}" srcOrd="1" destOrd="0" presId="urn:microsoft.com/office/officeart/2005/8/layout/process1"/>
    <dgm:cxn modelId="{D55C144A-1D44-3740-8468-A43C010EA52F}" type="presOf" srcId="{CB7ABFC7-85D5-479F-A39E-5C85B5E9681C}" destId="{5BB63630-9370-4ADA-B0C7-077C1B63B3E2}" srcOrd="0" destOrd="0" presId="urn:microsoft.com/office/officeart/2005/8/layout/process1"/>
    <dgm:cxn modelId="{C98AD370-8A8E-204F-A1A9-D754FD6E66A0}" type="presOf" srcId="{C3B3773E-4F02-4F0C-B636-18F4482B4BB4}" destId="{63A44923-6FD2-44D8-B7C3-838DF70B8EFD}" srcOrd="0" destOrd="0" presId="urn:microsoft.com/office/officeart/2005/8/layout/process1"/>
    <dgm:cxn modelId="{59A4CA59-9F49-084A-96CF-51DB40EB8869}" type="presOf" srcId="{31E74576-FC0B-447A-B8C4-CE48CE591279}" destId="{8F76A14F-2181-4A56-9CA4-FDA8EEC31CAC}" srcOrd="0" destOrd="0" presId="urn:microsoft.com/office/officeart/2005/8/layout/process1"/>
    <dgm:cxn modelId="{765DAF8F-2635-42D2-BDDE-DF08775AB798}" srcId="{F7DF900E-7E37-4C53-9BFF-25A9A41288F9}" destId="{7BF3BEB8-3DED-42E2-9452-F38E59F3C1A4}" srcOrd="2" destOrd="0" parTransId="{2BB139A8-730E-45E6-BDD7-A9D544F80F75}" sibTransId="{E85FCE1D-65D7-489C-B19E-79CACC2E185A}"/>
    <dgm:cxn modelId="{0310339D-0CE6-498D-867C-8A0AE974E1D6}" srcId="{F7DF900E-7E37-4C53-9BFF-25A9A41288F9}" destId="{CB7ABFC7-85D5-479F-A39E-5C85B5E9681C}" srcOrd="1" destOrd="0" parTransId="{FCA515D6-5B33-4372-8CCD-636916F7F8BC}" sibTransId="{C3B3773E-4F02-4F0C-B636-18F4482B4BB4}"/>
    <dgm:cxn modelId="{F4DEC1B5-99E8-4400-B9EA-4D130D185347}" srcId="{F7DF900E-7E37-4C53-9BFF-25A9A41288F9}" destId="{31E74576-FC0B-447A-B8C4-CE48CE591279}" srcOrd="0" destOrd="0" parTransId="{D916A901-B4A9-40E8-8915-96399A5A920F}" sibTransId="{D3D5E1DC-C193-48C7-AF40-1E788B816591}"/>
    <dgm:cxn modelId="{A68EAAC8-CDB8-EF4A-97AC-6BA0F3417249}" type="presOf" srcId="{F7DF900E-7E37-4C53-9BFF-25A9A41288F9}" destId="{C6F0596B-8F3D-4B06-8EC6-2FDA96AC25A0}" srcOrd="0" destOrd="0" presId="urn:microsoft.com/office/officeart/2005/8/layout/process1"/>
    <dgm:cxn modelId="{DB5EB8AF-2D85-ED47-A767-2486C82EF9B2}" type="presParOf" srcId="{C6F0596B-8F3D-4B06-8EC6-2FDA96AC25A0}" destId="{8F76A14F-2181-4A56-9CA4-FDA8EEC31CAC}" srcOrd="0" destOrd="0" presId="urn:microsoft.com/office/officeart/2005/8/layout/process1"/>
    <dgm:cxn modelId="{B249A1BD-2D85-9D49-B3F2-04EDEA40DDB2}" type="presParOf" srcId="{C6F0596B-8F3D-4B06-8EC6-2FDA96AC25A0}" destId="{E9B88A70-3949-4F9C-BC9E-FC7706F234DF}" srcOrd="1" destOrd="0" presId="urn:microsoft.com/office/officeart/2005/8/layout/process1"/>
    <dgm:cxn modelId="{8EFA856E-F4E0-A24F-B66D-F63570CB8FD0}" type="presParOf" srcId="{E9B88A70-3949-4F9C-BC9E-FC7706F234DF}" destId="{CADE431A-55A6-40DD-B7D9-5249833650A4}" srcOrd="0" destOrd="0" presId="urn:microsoft.com/office/officeart/2005/8/layout/process1"/>
    <dgm:cxn modelId="{C9406B4E-4B6D-EB47-8ED9-C1A99006C320}" type="presParOf" srcId="{C6F0596B-8F3D-4B06-8EC6-2FDA96AC25A0}" destId="{5BB63630-9370-4ADA-B0C7-077C1B63B3E2}" srcOrd="2" destOrd="0" presId="urn:microsoft.com/office/officeart/2005/8/layout/process1"/>
    <dgm:cxn modelId="{385C373A-C074-254F-8334-737971D472FD}" type="presParOf" srcId="{C6F0596B-8F3D-4B06-8EC6-2FDA96AC25A0}" destId="{63A44923-6FD2-44D8-B7C3-838DF70B8EFD}" srcOrd="3" destOrd="0" presId="urn:microsoft.com/office/officeart/2005/8/layout/process1"/>
    <dgm:cxn modelId="{0F5B69E9-F8A7-6044-85D1-09FE84E8C1F0}" type="presParOf" srcId="{63A44923-6FD2-44D8-B7C3-838DF70B8EFD}" destId="{44FEC6B5-FD8D-4D41-A9DC-ABB8CD06B63D}" srcOrd="0" destOrd="0" presId="urn:microsoft.com/office/officeart/2005/8/layout/process1"/>
    <dgm:cxn modelId="{5899D679-D2D5-6040-AEB5-9BE33A4CE7E6}" type="presParOf" srcId="{C6F0596B-8F3D-4B06-8EC6-2FDA96AC25A0}" destId="{B30DE252-9E4A-4848-AB88-F6E2C904DDF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6A14F-2181-4A56-9CA4-FDA8EEC31CAC}">
      <dsp:nvSpPr>
        <dsp:cNvPr id="0" name=""/>
        <dsp:cNvSpPr/>
      </dsp:nvSpPr>
      <dsp:spPr>
        <a:xfrm>
          <a:off x="302" y="63358"/>
          <a:ext cx="1898219" cy="2356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Text pre-processing</a:t>
          </a:r>
        </a:p>
      </dsp:txBody>
      <dsp:txXfrm>
        <a:off x="55899" y="118955"/>
        <a:ext cx="1787025" cy="2245573"/>
      </dsp:txXfrm>
    </dsp:sp>
    <dsp:sp modelId="{E9B88A70-3949-4F9C-BC9E-FC7706F234DF}">
      <dsp:nvSpPr>
        <dsp:cNvPr id="0" name=""/>
        <dsp:cNvSpPr/>
      </dsp:nvSpPr>
      <dsp:spPr>
        <a:xfrm>
          <a:off x="2291316" y="754677"/>
          <a:ext cx="832724" cy="974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200" kern="1200"/>
        </a:p>
      </dsp:txBody>
      <dsp:txXfrm>
        <a:off x="2291316" y="949503"/>
        <a:ext cx="582907" cy="584478"/>
      </dsp:txXfrm>
    </dsp:sp>
    <dsp:sp modelId="{5BB63630-9370-4ADA-B0C7-077C1B63B3E2}">
      <dsp:nvSpPr>
        <dsp:cNvPr id="0" name=""/>
        <dsp:cNvSpPr/>
      </dsp:nvSpPr>
      <dsp:spPr>
        <a:xfrm>
          <a:off x="3469700" y="63358"/>
          <a:ext cx="3927946" cy="2356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b="0" i="0" kern="1200" dirty="0"/>
            <a:t>Word frequencies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b="0" i="0" kern="1200" dirty="0"/>
            <a:t>Word clouds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b="0" i="0" kern="1200" dirty="0"/>
            <a:t>Sentiment analysis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b="0" i="0" kern="1200" dirty="0"/>
            <a:t>Topic modelling</a:t>
          </a:r>
          <a:endParaRPr lang="en-AU" sz="2700" kern="1200" dirty="0"/>
        </a:p>
      </dsp:txBody>
      <dsp:txXfrm>
        <a:off x="3538727" y="132385"/>
        <a:ext cx="3789892" cy="2218713"/>
      </dsp:txXfrm>
    </dsp:sp>
    <dsp:sp modelId="{63A44923-6FD2-44D8-B7C3-838DF70B8EFD}">
      <dsp:nvSpPr>
        <dsp:cNvPr id="0" name=""/>
        <dsp:cNvSpPr/>
      </dsp:nvSpPr>
      <dsp:spPr>
        <a:xfrm>
          <a:off x="7790441" y="754677"/>
          <a:ext cx="832724" cy="974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200" kern="1200"/>
        </a:p>
      </dsp:txBody>
      <dsp:txXfrm>
        <a:off x="7790441" y="949503"/>
        <a:ext cx="582907" cy="584478"/>
      </dsp:txXfrm>
    </dsp:sp>
    <dsp:sp modelId="{B30DE252-9E4A-4848-AB88-F6E2C904DDF1}">
      <dsp:nvSpPr>
        <dsp:cNvPr id="0" name=""/>
        <dsp:cNvSpPr/>
      </dsp:nvSpPr>
      <dsp:spPr>
        <a:xfrm>
          <a:off x="8968825" y="63358"/>
          <a:ext cx="1546471" cy="23567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Results </a:t>
          </a:r>
        </a:p>
      </dsp:txBody>
      <dsp:txXfrm>
        <a:off x="9014120" y="108653"/>
        <a:ext cx="1455881" cy="2266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8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96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0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451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751"/>
            <a:ext cx="10515600" cy="47942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25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2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0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A67D7-02B9-374F-87DC-FD775CFB34A1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8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facebook-login/changelog#2018-07-02" TargetMode="External"/><Relationship Id="rId2" Type="http://schemas.openxmlformats.org/officeDocument/2006/relationships/hyperlink" Target="https://developers.facebook.com/docs/facebook-log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instagram.com/developer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products/accounts-and-users/account-activity-api.html" TargetMode="External"/><Relationship Id="rId2" Type="http://schemas.openxmlformats.org/officeDocument/2006/relationships/hyperlink" Target="https://developer.twitt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://www.rexegg.com/regex-quickstart.html" TargetMode="External"/><Relationship Id="rId7" Type="http://schemas.openxmlformats.org/officeDocument/2006/relationships/image" Target="../media/image14.jpeg"/><Relationship Id="rId2" Type="http://schemas.openxmlformats.org/officeDocument/2006/relationships/hyperlink" Target="https://rstudio-pubs-static.s3.amazonaws.com/74603_76cd14d5983f47408fdf0b323550b846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ake_That" TargetMode="External"/><Relationship Id="rId5" Type="http://schemas.openxmlformats.org/officeDocument/2006/relationships/hyperlink" Target="https://en.wikipedia.org/wiki/The_The" TargetMode="External"/><Relationship Id="rId4" Type="http://schemas.openxmlformats.org/officeDocument/2006/relationships/hyperlink" Target="https://en.wikipedia.org/wiki/The_Wh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github.com/mariaprokofiev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" TargetMode="External"/><Relationship Id="rId2" Type="http://schemas.openxmlformats.org/officeDocument/2006/relationships/hyperlink" Target="https://www.tidyverse.org/packag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www.r-bloggers.com/pipes-in-r-tutorial-for-beginner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ic.edu/~liub/FBS/sentiment-analysis.html" TargetMode="External"/><Relationship Id="rId2" Type="http://schemas.openxmlformats.org/officeDocument/2006/relationships/hyperlink" Target="http://www2.imm.dtu.dk/pubdb/views/publication_details.php?id=601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aifmohammad.com/WebPages/NRC-Emotion-Lexicon.htm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rp-cdn.multiscreensite.com/535ef142/files/uploaded/Sensis-Social-Media-Report-2017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umbnails-visually.netdna-ssl.com/how-social-media-analytics-help-in-data-mining_56f240ee65e7f.png" TargetMode="External"/><Relationship Id="rId2" Type="http://schemas.openxmlformats.org/officeDocument/2006/relationships/hyperlink" Target="http://theconversation.com/twitter-influences-investor-behaviour-whether-companies-intend-it-to-or-not-new-research-6941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oauthbible.com/" TargetMode="External"/><Relationship Id="rId2" Type="http://schemas.openxmlformats.org/officeDocument/2006/relationships/hyperlink" Target="http://tools.ietf.org/html/draft-ietf-oauth-v2-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08914" y="1825625"/>
            <a:ext cx="5344886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925" y="365125"/>
            <a:ext cx="5380860" cy="60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7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Identifier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unique string that represents the registration information provided by the client</a:t>
            </a:r>
          </a:p>
          <a:p>
            <a:r>
              <a:rPr lang="en-US" dirty="0"/>
              <a:t>Public</a:t>
            </a:r>
          </a:p>
          <a:p>
            <a:r>
              <a:rPr lang="en-US" dirty="0"/>
              <a:t>Must not be used alone for client authentication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7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endpoints (HTTP resources)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Authorization endpoint</a:t>
            </a:r>
            <a:r>
              <a:rPr lang="en-US" dirty="0"/>
              <a:t>: used by the client to obtain authorization from the resource owner via user-agent redirection</a:t>
            </a:r>
          </a:p>
          <a:p>
            <a:r>
              <a:rPr lang="en-US" b="1" dirty="0"/>
              <a:t>Token endpoint</a:t>
            </a:r>
            <a:r>
              <a:rPr lang="en-US" dirty="0"/>
              <a:t>:  used by the client to exchange an authorization grant for an access token, typically with client authentication</a:t>
            </a:r>
          </a:p>
          <a:p>
            <a:r>
              <a:rPr lang="en-US" b="1" dirty="0"/>
              <a:t>Redirection endpoint</a:t>
            </a:r>
            <a:r>
              <a:rPr lang="en-US" dirty="0"/>
              <a:t>: used by the authorization server to return responses containing authorization credentials to the client via the resource owner user-agent</a:t>
            </a:r>
          </a:p>
        </p:txBody>
      </p:sp>
    </p:spTree>
    <p:extLst>
      <p:ext uri="{BB962C8B-B14F-4D97-AF65-F5344CB8AC3E}">
        <p14:creationId xmlns:p14="http://schemas.microsoft.com/office/powerpoint/2010/main" val="47724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280"/>
          </a:xfrm>
        </p:spPr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306286"/>
            <a:ext cx="10515600" cy="4870677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https://developers.facebook.com/docs/facebook-login/</a:t>
            </a:r>
            <a:endParaRPr lang="en-US" dirty="0"/>
          </a:p>
          <a:p>
            <a:r>
              <a:rPr lang="en-US" dirty="0"/>
              <a:t>Birth: 2007. Wild Wild West. Vast data mining opportunities 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2014: security measures to allow users decide what information they share with their apps.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April 2018: new app review process and more data protection. Severe cuts for data mining opportunities</a:t>
            </a:r>
          </a:p>
          <a:p>
            <a:br>
              <a:rPr lang="en-US" dirty="0"/>
            </a:br>
            <a:r>
              <a:rPr lang="en-US" dirty="0"/>
              <a:t>May 2018: more data protection and security restrictions, enhanced developer app review and Graph API 3.0</a:t>
            </a:r>
          </a:p>
          <a:p>
            <a:r>
              <a:rPr lang="en-US" dirty="0"/>
              <a:t>July, 2, 2018: Facebook Login changed again. More protection, more security. Can we get any data from Facebook now? RIP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3"/>
              </a:rPr>
              <a:t>https://developers.facebook.com/docs/facebook-login/changelog#2018-07-02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241" y="412757"/>
            <a:ext cx="2461559" cy="13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3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https://www.instagram.com/developer/</a:t>
            </a:r>
            <a:r>
              <a:rPr lang="en-US" dirty="0"/>
              <a:t> </a:t>
            </a:r>
          </a:p>
          <a:p>
            <a:r>
              <a:rPr lang="en-US" dirty="0"/>
              <a:t>Birth: October 2010 </a:t>
            </a:r>
          </a:p>
          <a:p>
            <a:r>
              <a:rPr lang="en-US" dirty="0"/>
              <a:t>January 2018: Instagram Graph API announced</a:t>
            </a:r>
          </a:p>
          <a:p>
            <a:r>
              <a:rPr lang="en-US" dirty="0"/>
              <a:t>April 2018: severe restriction on API capabilities, closed and </a:t>
            </a:r>
            <a:r>
              <a:rPr lang="en-US" dirty="0" err="1"/>
              <a:t>deprecrated</a:t>
            </a:r>
            <a:r>
              <a:rPr lang="en-US" dirty="0"/>
              <a:t> major Instagram API endpoints. </a:t>
            </a:r>
          </a:p>
          <a:p>
            <a:r>
              <a:rPr lang="en-US" dirty="0"/>
              <a:t>older Instagram API is deprecated on July 31, 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635" y="680142"/>
            <a:ext cx="2498165" cy="14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5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https://developer.twitter.com</a:t>
            </a:r>
            <a:endParaRPr lang="en-US" dirty="0"/>
          </a:p>
          <a:p>
            <a:r>
              <a:rPr lang="en-US" dirty="0"/>
              <a:t>Birth: </a:t>
            </a:r>
            <a:r>
              <a:rPr lang="is-IS" dirty="0"/>
              <a:t>2006</a:t>
            </a:r>
          </a:p>
          <a:p>
            <a:r>
              <a:rPr lang="en-US" dirty="0"/>
              <a:t>April 2017</a:t>
            </a:r>
            <a:r>
              <a:rPr lang="en-US"/>
              <a:t>, the </a:t>
            </a:r>
            <a:r>
              <a:rPr lang="en-US">
                <a:hlinkClick r:id="rId3"/>
              </a:rPr>
              <a:t>Account Activity API </a:t>
            </a:r>
            <a:r>
              <a:rPr lang="en-US"/>
              <a:t> is announced </a:t>
            </a:r>
            <a:r>
              <a:rPr lang="en-US" dirty="0"/>
              <a:t> </a:t>
            </a:r>
            <a:endParaRPr lang="is-IS" dirty="0"/>
          </a:p>
          <a:p>
            <a:r>
              <a:rPr lang="is-IS" dirty="0"/>
              <a:t>GET READY: API major update </a:t>
            </a:r>
            <a:r>
              <a:rPr lang="en-US" b="1" dirty="0">
                <a:solidFill>
                  <a:srgbClr val="FF0000"/>
                </a:solidFill>
              </a:rPr>
              <a:t>August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16th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9638" y="499481"/>
            <a:ext cx="2594162" cy="15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7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- Predictive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75" y="1502927"/>
            <a:ext cx="8950389" cy="45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9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BB9F-2CA7-4C4C-8C62-518E04B0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00000"/>
                </a:solidFill>
              </a:rPr>
              <a:t>Text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C7B0DF8-AA2D-44E1-84BA-4BAF17710DE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31520" y="1690688"/>
          <a:ext cx="10515600" cy="2483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055DCFC-2FD1-48C6-BD3C-631202799F48}"/>
              </a:ext>
            </a:extLst>
          </p:cNvPr>
          <p:cNvSpPr txBox="1"/>
          <p:nvPr/>
        </p:nvSpPr>
        <p:spPr>
          <a:xfrm>
            <a:off x="838200" y="4572000"/>
            <a:ext cx="1802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R packages:</a:t>
            </a:r>
          </a:p>
          <a:p>
            <a:r>
              <a:rPr lang="en-AU" dirty="0" err="1"/>
              <a:t>stringi</a:t>
            </a:r>
            <a:endParaRPr lang="en-AU" dirty="0"/>
          </a:p>
          <a:p>
            <a:r>
              <a:rPr lang="en-AU" dirty="0" err="1"/>
              <a:t>dplyr</a:t>
            </a:r>
            <a:endParaRPr lang="en-AU" dirty="0"/>
          </a:p>
          <a:p>
            <a:r>
              <a:rPr lang="en-AU" dirty="0" err="1"/>
              <a:t>readr</a:t>
            </a:r>
            <a:endParaRPr lang="en-AU" dirty="0"/>
          </a:p>
          <a:p>
            <a:r>
              <a:rPr lang="en-AU" dirty="0" err="1"/>
              <a:t>readtext</a:t>
            </a:r>
            <a:endParaRPr lang="en-AU" dirty="0"/>
          </a:p>
          <a:p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B39B7-787E-4F99-8103-DC6451E9D9DB}"/>
              </a:ext>
            </a:extLst>
          </p:cNvPr>
          <p:cNvSpPr txBox="1"/>
          <p:nvPr/>
        </p:nvSpPr>
        <p:spPr>
          <a:xfrm>
            <a:off x="4293870" y="4572000"/>
            <a:ext cx="18021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R packages:</a:t>
            </a:r>
          </a:p>
          <a:p>
            <a:r>
              <a:rPr lang="en-AU" dirty="0" err="1"/>
              <a:t>tidytext</a:t>
            </a:r>
            <a:endParaRPr lang="en-AU" dirty="0"/>
          </a:p>
          <a:p>
            <a:r>
              <a:rPr lang="en-AU" dirty="0"/>
              <a:t>tm</a:t>
            </a:r>
          </a:p>
          <a:p>
            <a:endParaRPr lang="en-AU" dirty="0"/>
          </a:p>
          <a:p>
            <a:r>
              <a:rPr lang="en-AU" dirty="0" err="1"/>
              <a:t>wordcloud</a:t>
            </a:r>
            <a:r>
              <a:rPr lang="en-AU" dirty="0"/>
              <a:t> </a:t>
            </a:r>
            <a:r>
              <a:rPr lang="en-AU" dirty="0" err="1"/>
              <a:t>topicmodels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655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C392-7532-441D-83C9-3036B5B9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00000"/>
                </a:solidFill>
              </a:rPr>
              <a:t>Data preparation: Importing text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657F-6834-4892-92DE-44FEE8753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Download from social media </a:t>
            </a:r>
          </a:p>
          <a:p>
            <a:pPr lvl="1"/>
            <a:r>
              <a:rPr lang="en-AU" dirty="0"/>
              <a:t>Flat text files (e.g. CSV and TXT) </a:t>
            </a:r>
          </a:p>
          <a:p>
            <a:r>
              <a:rPr lang="en-AU" dirty="0"/>
              <a:t>Manipulations: </a:t>
            </a:r>
          </a:p>
          <a:p>
            <a:pPr lvl="1"/>
            <a:r>
              <a:rPr lang="en-AU" dirty="0"/>
              <a:t>Parsing: joining, splitting, and extracting parts of strings </a:t>
            </a:r>
          </a:p>
          <a:p>
            <a:pPr lvl="1"/>
            <a:r>
              <a:rPr lang="en-AU" dirty="0"/>
              <a:t>Use regular expressions to find or replace patterns</a:t>
            </a:r>
          </a:p>
          <a:p>
            <a:pPr lvl="1"/>
            <a:r>
              <a:rPr lang="en-AU" dirty="0"/>
              <a:t>low-level string operations: e.g. removing html tags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4191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1392-F3C6-40E8-9105-BA0CA13A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7905"/>
          </a:xfrm>
        </p:spPr>
        <p:txBody>
          <a:bodyPr/>
          <a:lstStyle/>
          <a:p>
            <a:r>
              <a:rPr lang="en-AU" dirty="0">
                <a:solidFill>
                  <a:srgbClr val="C00000"/>
                </a:solidFill>
              </a:rPr>
              <a:t>Data preparation: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58438-0CC1-4E10-8AF5-86CBF8DE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730"/>
            <a:ext cx="10515600" cy="4908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accent1">
                    <a:lumMod val="50000"/>
                  </a:schemeClr>
                </a:solidFill>
              </a:rPr>
              <a:t>Tokenization</a:t>
            </a:r>
            <a:r>
              <a:rPr lang="en-AU" dirty="0"/>
              <a:t>: unstructured data -&gt; structured data</a:t>
            </a:r>
          </a:p>
          <a:p>
            <a:r>
              <a:rPr lang="en-AU" dirty="0"/>
              <a:t>Split the text into smaller linguistic units, e.g. words, punctuation, numbers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(“Los Angeles” and “rock 'n' roll”?)</a:t>
            </a:r>
          </a:p>
          <a:p>
            <a:pPr lvl="1"/>
            <a:r>
              <a:rPr lang="en-AU" dirty="0"/>
              <a:t>words are separated by whitespace, punctuation marks or line breaks</a:t>
            </a:r>
          </a:p>
          <a:p>
            <a:r>
              <a:rPr lang="en-AU" dirty="0"/>
              <a:t>Which token to use</a:t>
            </a:r>
          </a:p>
          <a:p>
            <a:r>
              <a:rPr lang="en-AU" dirty="0" err="1"/>
              <a:t>Ngrams</a:t>
            </a:r>
            <a:r>
              <a:rPr lang="en-AU" dirty="0"/>
              <a:t>: consecutive sequences of words</a:t>
            </a:r>
          </a:p>
          <a:p>
            <a:pPr lvl="1"/>
            <a:r>
              <a:rPr lang="en-AU" dirty="0"/>
              <a:t>“hello world”</a:t>
            </a:r>
          </a:p>
          <a:p>
            <a:pPr lvl="1"/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12294" name="Picture 6" descr="enter image description here">
            <a:extLst>
              <a:ext uri="{FF2B5EF4-FFF2-40B4-BE49-F238E27FC236}">
                <a16:creationId xmlns:a16="http://schemas.microsoft.com/office/drawing/2014/main" id="{13774F8A-48C5-428C-8DAF-F8C1C5885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4381" y="3722846"/>
            <a:ext cx="5161651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21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1392-F3C6-40E8-9105-BA0CA13A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7905"/>
          </a:xfrm>
        </p:spPr>
        <p:txBody>
          <a:bodyPr/>
          <a:lstStyle/>
          <a:p>
            <a:r>
              <a:rPr lang="en-AU" dirty="0">
                <a:solidFill>
                  <a:srgbClr val="C00000"/>
                </a:solidFill>
              </a:rPr>
              <a:t>Data preparation: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58438-0CC1-4E10-8AF5-86CBF8DE9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303024"/>
            <a:ext cx="10515600" cy="51898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The quick brown dog jumps over the lazy dog</a:t>
            </a:r>
          </a:p>
          <a:p>
            <a:pPr marL="0" indent="0">
              <a:buNone/>
            </a:pPr>
            <a:r>
              <a:rPr lang="en-AU" dirty="0">
                <a:solidFill>
                  <a:srgbClr val="002060"/>
                </a:solidFill>
              </a:rPr>
              <a:t>Lowercasing and stemming:</a:t>
            </a:r>
          </a:p>
          <a:p>
            <a:pPr marL="0" indent="0">
              <a:buNone/>
            </a:pPr>
            <a:r>
              <a:rPr lang="en-AU" sz="2400" dirty="0"/>
              <a:t>reducing words to their root form</a:t>
            </a:r>
            <a:endParaRPr lang="en-AU" dirty="0"/>
          </a:p>
          <a:p>
            <a:pPr marL="0" indent="0">
              <a:buNone/>
            </a:pPr>
            <a:r>
              <a:rPr lang="en-AU" dirty="0">
                <a:solidFill>
                  <a:srgbClr val="002060"/>
                </a:solidFill>
              </a:rPr>
              <a:t>Regular expressions: </a:t>
            </a:r>
          </a:p>
          <a:p>
            <a:pPr lvl="1"/>
            <a:r>
              <a:rPr lang="en-AU" dirty="0">
                <a:hlinkClick r:id="rId2"/>
              </a:rPr>
              <a:t>Link</a:t>
            </a:r>
            <a:r>
              <a:rPr lang="en-AU" dirty="0"/>
              <a:t> , </a:t>
            </a:r>
            <a:r>
              <a:rPr lang="en-AU" dirty="0">
                <a:hlinkClick r:id="rId3"/>
              </a:rPr>
              <a:t>regex </a:t>
            </a:r>
            <a:r>
              <a:rPr lang="en-AU" dirty="0" err="1">
                <a:hlinkClick r:id="rId3"/>
              </a:rPr>
              <a:t>cheatsheet</a:t>
            </a:r>
            <a:endParaRPr lang="en-AU" dirty="0"/>
          </a:p>
          <a:p>
            <a:pPr lvl="1"/>
            <a:r>
              <a:rPr lang="en-AU" dirty="0"/>
              <a:t>E.g. Remove html text, but keep retweets</a:t>
            </a:r>
          </a:p>
          <a:p>
            <a:r>
              <a:rPr lang="en-AU" dirty="0" err="1">
                <a:solidFill>
                  <a:srgbClr val="002060"/>
                </a:solidFill>
              </a:rPr>
              <a:t>Stopwords</a:t>
            </a:r>
            <a:r>
              <a:rPr lang="en-AU" dirty="0"/>
              <a:t>: most common words in a language </a:t>
            </a:r>
          </a:p>
          <a:p>
            <a:pPr marL="457200" lvl="1" indent="0">
              <a:buNone/>
            </a:pPr>
            <a:r>
              <a:rPr lang="en-AU" i="1" dirty="0"/>
              <a:t>the</a:t>
            </a:r>
            <a:r>
              <a:rPr lang="en-AU" dirty="0"/>
              <a:t>, </a:t>
            </a:r>
            <a:r>
              <a:rPr lang="en-AU" i="1" dirty="0"/>
              <a:t>is</a:t>
            </a:r>
            <a:r>
              <a:rPr lang="en-AU" dirty="0"/>
              <a:t>, </a:t>
            </a:r>
            <a:r>
              <a:rPr lang="en-AU" i="1" dirty="0"/>
              <a:t>at</a:t>
            </a:r>
            <a:r>
              <a:rPr lang="en-AU" dirty="0"/>
              <a:t>, </a:t>
            </a:r>
            <a:r>
              <a:rPr lang="en-AU" i="1" dirty="0"/>
              <a:t>which</a:t>
            </a:r>
            <a:r>
              <a:rPr lang="en-AU" dirty="0"/>
              <a:t>, and </a:t>
            </a:r>
            <a:r>
              <a:rPr lang="en-AU" i="1" dirty="0"/>
              <a:t>on</a:t>
            </a:r>
          </a:p>
          <a:p>
            <a:pPr marL="457200" lvl="1" indent="0">
              <a:buNone/>
            </a:pPr>
            <a:r>
              <a:rPr lang="en-AU" dirty="0"/>
              <a:t>Be careful! "</a:t>
            </a:r>
            <a:r>
              <a:rPr lang="en-AU" dirty="0">
                <a:hlinkClick r:id="rId4" tooltip="The Who"/>
              </a:rPr>
              <a:t>The Who</a:t>
            </a:r>
            <a:r>
              <a:rPr lang="en-AU" dirty="0"/>
              <a:t>", "</a:t>
            </a:r>
            <a:r>
              <a:rPr lang="en-AU" dirty="0">
                <a:hlinkClick r:id="rId5" tooltip="The The"/>
              </a:rPr>
              <a:t>The </a:t>
            </a:r>
            <a:r>
              <a:rPr lang="en-AU" dirty="0" err="1">
                <a:hlinkClick r:id="rId5" tooltip="The The"/>
              </a:rPr>
              <a:t>The</a:t>
            </a:r>
            <a:r>
              <a:rPr lang="en-AU" dirty="0"/>
              <a:t>", or "</a:t>
            </a:r>
            <a:r>
              <a:rPr lang="en-AU" u="sng" dirty="0">
                <a:hlinkClick r:id="rId6" tooltip="Take That"/>
              </a:rPr>
              <a:t>Take That</a:t>
            </a:r>
            <a:r>
              <a:rPr lang="en-AU" dirty="0"/>
              <a:t>"</a:t>
            </a:r>
          </a:p>
        </p:txBody>
      </p:sp>
      <p:pic>
        <p:nvPicPr>
          <p:cNvPr id="12290" name="Picture 2" descr="Image result for stopwords lists">
            <a:extLst>
              <a:ext uri="{FF2B5EF4-FFF2-40B4-BE49-F238E27FC236}">
                <a16:creationId xmlns:a16="http://schemas.microsoft.com/office/drawing/2014/main" id="{FCFAF665-DD47-4ED2-ACA0-3A9ACBD2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4063" y="3944773"/>
            <a:ext cx="3182937" cy="22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1E9F0982-CEC5-4912-806B-8E51E7740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quick brown fox jumps over the lazy dog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5" name="Picture 3" descr="Image result for tokenization text mining">
            <a:extLst>
              <a:ext uri="{FF2B5EF4-FFF2-40B4-BE49-F238E27FC236}">
                <a16:creationId xmlns:a16="http://schemas.microsoft.com/office/drawing/2014/main" id="{BDA2E21F-8EE3-42FF-9AD3-9592D3D3F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1676241"/>
            <a:ext cx="5643880" cy="201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36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5879" y="1948416"/>
            <a:ext cx="9144000" cy="968644"/>
          </a:xfrm>
        </p:spPr>
        <p:txBody>
          <a:bodyPr>
            <a:normAutofit/>
          </a:bodyPr>
          <a:lstStyle/>
          <a:p>
            <a:r>
              <a:rPr lang="en-US" b="1" dirty="0"/>
              <a:t>Follow Me: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Introduction to social media analysis in R</a:t>
            </a:r>
          </a:p>
          <a:p>
            <a:br>
              <a:rPr lang="en-US" sz="1400" dirty="0">
                <a:solidFill>
                  <a:schemeClr val="accent1">
                    <a:lumMod val="75000"/>
                  </a:schemeClr>
                </a:solidFill>
                <a:hlinkClick r:id="rId2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Maria Prokofivea, Saskia Freytag and Anna Quaglieri</a:t>
            </a:r>
          </a:p>
          <a:p>
            <a:r>
              <a:rPr lang="en-US" sz="1400" dirty="0"/>
              <a:t>R-Ladies/Victoria University (Australia)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524" y="4464668"/>
            <a:ext cx="1770413" cy="1770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86108" y="392405"/>
            <a:ext cx="1567543" cy="16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7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A0D35-5772-426D-9EB4-E623AB06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00000"/>
                </a:solidFill>
              </a:rPr>
              <a:t>Text corpus: 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E8CD7-EB4A-4B79-B587-61C587870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>
            <a:normAutofit/>
          </a:bodyPr>
          <a:lstStyle/>
          <a:p>
            <a:r>
              <a:rPr lang="en-AU" dirty="0"/>
              <a:t>Tidy data: </a:t>
            </a:r>
            <a:r>
              <a:rPr lang="en-AU" b="1" dirty="0"/>
              <a:t>a table with one-token-per-row</a:t>
            </a:r>
            <a:endParaRPr lang="en-AU" dirty="0"/>
          </a:p>
          <a:p>
            <a:pPr lvl="1"/>
            <a:r>
              <a:rPr lang="en-AU" dirty="0"/>
              <a:t>Each variable (=token)  is a column</a:t>
            </a:r>
          </a:p>
          <a:p>
            <a:pPr lvl="1"/>
            <a:r>
              <a:rPr lang="en-AU" dirty="0"/>
              <a:t>Each observation is a row</a:t>
            </a:r>
          </a:p>
          <a:p>
            <a:pPr lvl="1"/>
            <a:r>
              <a:rPr lang="en-AU" dirty="0"/>
              <a:t>Each type of observational unit is a table</a:t>
            </a:r>
          </a:p>
          <a:p>
            <a:r>
              <a:rPr lang="en-AU" dirty="0"/>
              <a:t> A token: a meaningful unit of text (e.g. a word, n-gram, sentence, or paragraph)</a:t>
            </a:r>
          </a:p>
          <a:p>
            <a:r>
              <a:rPr lang="en-AU" u="sng" dirty="0">
                <a:solidFill>
                  <a:srgbClr val="002060"/>
                </a:solidFill>
              </a:rPr>
              <a:t>Tokenization</a:t>
            </a:r>
            <a:r>
              <a:rPr lang="en-AU" dirty="0"/>
              <a:t>: splitting the text into commonly used units of interest.</a:t>
            </a:r>
          </a:p>
          <a:p>
            <a:r>
              <a:rPr lang="en-AU" dirty="0"/>
              <a:t>can be less memory efficient and make matrix algebra less easily applicable</a:t>
            </a:r>
          </a:p>
        </p:txBody>
      </p:sp>
    </p:spTree>
    <p:extLst>
      <p:ext uri="{BB962C8B-B14F-4D97-AF65-F5344CB8AC3E}">
        <p14:creationId xmlns:p14="http://schemas.microsoft.com/office/powerpoint/2010/main" val="106933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CA3D2-CBDA-4795-A642-BF4CB0A5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>
            <a:normAutofit/>
          </a:bodyPr>
          <a:lstStyle/>
          <a:p>
            <a:r>
              <a:rPr lang="en-AU" dirty="0" err="1">
                <a:solidFill>
                  <a:srgbClr val="C00000"/>
                </a:solidFill>
              </a:rPr>
              <a:t>Tidyverse</a:t>
            </a:r>
            <a:endParaRPr lang="en-AU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7EBE-4EDE-4EAE-BA79-B0EE77317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10" y="1179353"/>
            <a:ext cx="9700260" cy="5487035"/>
          </a:xfrm>
        </p:spPr>
        <p:txBody>
          <a:bodyPr>
            <a:normAutofit fontScale="92500" lnSpcReduction="20000"/>
          </a:bodyPr>
          <a:lstStyle/>
          <a:p>
            <a:r>
              <a:rPr lang="en-AU" dirty="0" err="1">
                <a:solidFill>
                  <a:srgbClr val="002060"/>
                </a:solidFill>
                <a:highlight>
                  <a:srgbClr val="00FF00"/>
                </a:highlight>
              </a:rPr>
              <a:t>Tidyverse</a:t>
            </a:r>
            <a:r>
              <a:rPr lang="en-AU" dirty="0"/>
              <a:t> is a collection of R packages for data science (text analytics!) </a:t>
            </a:r>
          </a:p>
          <a:p>
            <a:r>
              <a:rPr lang="en-AU" dirty="0">
                <a:hlinkClick r:id="rId2"/>
              </a:rPr>
              <a:t>Package list</a:t>
            </a:r>
            <a:endParaRPr lang="en-AU" dirty="0"/>
          </a:p>
          <a:p>
            <a:r>
              <a:rPr lang="en-AU" dirty="0" err="1">
                <a:solidFill>
                  <a:srgbClr val="002060"/>
                </a:solidFill>
                <a:highlight>
                  <a:srgbClr val="00FF00"/>
                </a:highlight>
                <a:hlinkClick r:id="rId3"/>
              </a:rPr>
              <a:t>Dplyr</a:t>
            </a:r>
            <a:r>
              <a:rPr lang="en-AU" dirty="0">
                <a:solidFill>
                  <a:srgbClr val="002060"/>
                </a:solidFill>
                <a:highlight>
                  <a:srgbClr val="00FF00"/>
                </a:highlight>
                <a:hlinkClick r:id="rId3"/>
              </a:rPr>
              <a:t>: </a:t>
            </a:r>
            <a:r>
              <a:rPr lang="en-AU" dirty="0">
                <a:hlinkClick r:id="rId3"/>
              </a:rPr>
              <a:t> </a:t>
            </a:r>
            <a:r>
              <a:rPr lang="en-AU" dirty="0"/>
              <a:t>data manipulation made easy:</a:t>
            </a:r>
          </a:p>
          <a:p>
            <a:pPr lvl="1"/>
            <a:r>
              <a:rPr lang="en-AU" dirty="0"/>
              <a:t>mutate() adds new variables that are functions of existing variables</a:t>
            </a:r>
          </a:p>
          <a:p>
            <a:pPr lvl="1"/>
            <a:r>
              <a:rPr lang="en-AU" dirty="0"/>
              <a:t>select() picks variables based on their names.</a:t>
            </a:r>
          </a:p>
          <a:p>
            <a:pPr lvl="1"/>
            <a:r>
              <a:rPr lang="en-AU" dirty="0"/>
              <a:t>filter() picks cases based on their values.</a:t>
            </a:r>
          </a:p>
          <a:p>
            <a:pPr lvl="1"/>
            <a:r>
              <a:rPr lang="en-AU" dirty="0"/>
              <a:t>summarise() reduces multiple values down to a single summary.</a:t>
            </a:r>
          </a:p>
          <a:p>
            <a:pPr lvl="1"/>
            <a:r>
              <a:rPr lang="en-AU" dirty="0"/>
              <a:t>arrange() changes the ordering of the rows.</a:t>
            </a:r>
          </a:p>
          <a:p>
            <a:r>
              <a:rPr lang="en-AU" dirty="0">
                <a:solidFill>
                  <a:srgbClr val="002060"/>
                </a:solidFill>
              </a:rPr>
              <a:t>Piping</a:t>
            </a:r>
            <a:r>
              <a:rPr lang="en-AU" dirty="0"/>
              <a:t> %&gt;%</a:t>
            </a:r>
          </a:p>
          <a:p>
            <a:pPr marL="0" indent="0">
              <a:buNone/>
            </a:pPr>
            <a:r>
              <a:rPr lang="en-AU" dirty="0"/>
              <a:t>Most common use</a:t>
            </a:r>
          </a:p>
          <a:p>
            <a:pPr lvl="1"/>
            <a:r>
              <a:rPr lang="en-AU" dirty="0"/>
              <a:t>x %&gt;% f is equivalent to f(x)</a:t>
            </a:r>
          </a:p>
          <a:p>
            <a:pPr lvl="1"/>
            <a:r>
              <a:rPr lang="en-AU" dirty="0"/>
              <a:t>x %&gt;% f(y) is equivalent to f(x, y)</a:t>
            </a:r>
          </a:p>
          <a:p>
            <a:pPr lvl="1"/>
            <a:r>
              <a:rPr lang="en-AU" dirty="0"/>
              <a:t>x %&gt;% f %&gt;% g %&gt;% h is equivalent to h(g(f(x)))</a:t>
            </a:r>
          </a:p>
          <a:p>
            <a:r>
              <a:rPr lang="en-AU" dirty="0">
                <a:hlinkClick r:id="rId4"/>
              </a:rPr>
              <a:t>Tutorial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8C710-3864-480F-9AC9-174CE45E69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8390" y="191612"/>
            <a:ext cx="1866900" cy="218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2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683F-5ADF-414F-B6B3-C15C1823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358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C00000"/>
                </a:solidFill>
              </a:rPr>
              <a:t>Visualising 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C8F30-C9F1-45F5-A3EE-E21DD4196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08710"/>
            <a:ext cx="5181600" cy="5068253"/>
          </a:xfrm>
        </p:spPr>
        <p:txBody>
          <a:bodyPr/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Word</a:t>
            </a:r>
            <a:r>
              <a:rPr lang="en-AU" dirty="0"/>
              <a:t> </a:t>
            </a:r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Frequency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see trends and patterns</a:t>
            </a:r>
          </a:p>
          <a:p>
            <a:pPr lvl="1"/>
            <a:r>
              <a:rPr lang="en-AU" dirty="0"/>
              <a:t>check accuracy of pre-processing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6CB962-F790-4558-B2DB-A9B9D4CF6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40129"/>
            <a:ext cx="5181600" cy="5205413"/>
          </a:xfrm>
        </p:spPr>
        <p:txBody>
          <a:bodyPr/>
          <a:lstStyle/>
          <a:p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Word Clouds</a:t>
            </a:r>
            <a:r>
              <a:rPr lang="en-AU" dirty="0"/>
              <a:t>: A picture is worth 1,000 words.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65D06-707E-42C9-A838-D1EBD9E10A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0" y="2475705"/>
            <a:ext cx="5658484" cy="4243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C449C-CB80-4C52-A686-469EB292CC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2800" y="2487135"/>
            <a:ext cx="4191000" cy="35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17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202C-D607-4940-B80D-259FF16A7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AU" dirty="0">
                <a:solidFill>
                  <a:srgbClr val="C00000"/>
                </a:solidFill>
              </a:rPr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31A3-A24D-4DCA-95B9-81882FB90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395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are the emotions behind the words? What is the public opinion behind certain topics?</a:t>
            </a:r>
          </a:p>
          <a:p>
            <a:r>
              <a:rPr lang="en-AU" dirty="0"/>
              <a:t>Opinions are key influencers of our </a:t>
            </a:r>
            <a:r>
              <a:rPr lang="en-AU" dirty="0" err="1"/>
              <a:t>behaviors</a:t>
            </a:r>
            <a:endParaRPr lang="en-AU" dirty="0"/>
          </a:p>
          <a:p>
            <a:r>
              <a:rPr lang="en-AU" dirty="0"/>
              <a:t>Whenever we need to make a decision, we often seek out the opinions of others. </a:t>
            </a:r>
          </a:p>
          <a:p>
            <a:pPr lvl="1"/>
            <a:r>
              <a:rPr lang="en-AU" dirty="0"/>
              <a:t>Individuals: seek opinions from friends and family </a:t>
            </a:r>
          </a:p>
          <a:p>
            <a:pPr lvl="1"/>
            <a:r>
              <a:rPr lang="en-AU" dirty="0"/>
              <a:t>Organizations: use surveys, focus groups, opinion polls, consultants.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C8D1ABB-65C8-4CF3-846B-DBD4C4148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loughran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https://s14415.pcdn.co/wp-content/uploads/2015/01/emotion-flashcards-preview.jpg">
            <a:extLst>
              <a:ext uri="{FF2B5EF4-FFF2-40B4-BE49-F238E27FC236}">
                <a16:creationId xmlns:a16="http://schemas.microsoft.com/office/drawing/2014/main" id="{904BCCB6-F2B2-458E-BE14-FB1EEE596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1748" y="4095750"/>
            <a:ext cx="3237912" cy="227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615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2202C-D607-4940-B80D-259FF16A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00000"/>
                </a:solidFill>
              </a:rPr>
              <a:t>Sentiment analysis: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31A3-A24D-4DCA-95B9-81882FB90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0170"/>
            <a:ext cx="10515600" cy="4816793"/>
          </a:xfrm>
        </p:spPr>
        <p:txBody>
          <a:bodyPr>
            <a:normAutofit/>
          </a:bodyPr>
          <a:lstStyle/>
          <a:p>
            <a:r>
              <a:rPr lang="en-AU" dirty="0"/>
              <a:t>Multiple!</a:t>
            </a:r>
          </a:p>
          <a:p>
            <a:pPr lvl="1"/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Stock exchange market</a:t>
            </a:r>
            <a:r>
              <a:rPr lang="en-AU" dirty="0"/>
              <a:t>: change in social media sentiment predict share prices</a:t>
            </a:r>
          </a:p>
          <a:p>
            <a:pPr lvl="1"/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Politics</a:t>
            </a:r>
            <a:r>
              <a:rPr lang="en-AU" dirty="0"/>
              <a:t>: new policy announcements, election, public moods</a:t>
            </a:r>
          </a:p>
          <a:p>
            <a:pPr lvl="1"/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Marketing</a:t>
            </a:r>
            <a:r>
              <a:rPr lang="en-AU" dirty="0"/>
              <a:t>: consumer opinion, benchmark products and services; </a:t>
            </a:r>
            <a:r>
              <a:rPr lang="en-AU" dirty="0">
                <a:highlight>
                  <a:srgbClr val="00FF00"/>
                </a:highlight>
              </a:rPr>
              <a:t>market intelligence</a:t>
            </a:r>
          </a:p>
          <a:p>
            <a:pPr lvl="1"/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Neuro-linguistic programming (NLP):  </a:t>
            </a:r>
            <a:r>
              <a:rPr lang="en-AU" dirty="0"/>
              <a:t>“the conscious mind is the goal setter, and the unconscious mind is the goal getter”</a:t>
            </a:r>
          </a:p>
          <a:p>
            <a:pPr lvl="2"/>
            <a:r>
              <a:rPr lang="en-AU" dirty="0"/>
              <a:t>Identifying and using the thinking strategies and emotional states </a:t>
            </a:r>
            <a:endParaRPr lang="en-AU" dirty="0">
              <a:highlight>
                <a:srgbClr val="00FF00"/>
              </a:highlight>
            </a:endParaRPr>
          </a:p>
          <a:p>
            <a:pPr lvl="1"/>
            <a:r>
              <a:rPr lang="en-AU" dirty="0">
                <a:solidFill>
                  <a:schemeClr val="accent1">
                    <a:lumMod val="75000"/>
                  </a:schemeClr>
                </a:solidFill>
              </a:rPr>
              <a:t>Individuals</a:t>
            </a:r>
            <a:r>
              <a:rPr lang="en-AU" dirty="0"/>
              <a:t>: Make decisions to buy products or to use services, find public opinions about political candidates and issues</a:t>
            </a:r>
            <a:endParaRPr lang="en-AU" dirty="0">
              <a:highlight>
                <a:srgbClr val="00FF00"/>
              </a:highlight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C8D1ABB-65C8-4CF3-846B-DBD4C4148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loughran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875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6726-B3EC-4EC2-96D4-9DC728A86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r>
              <a:rPr lang="en-AU" dirty="0">
                <a:solidFill>
                  <a:srgbClr val="C00000"/>
                </a:solidFill>
              </a:rPr>
              <a:t>What are your emotions?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B8C1F-7370-42DF-94BD-AD4DB7AAD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0150"/>
            <a:ext cx="10515600" cy="5657850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с</a:t>
            </a:r>
            <a:r>
              <a:rPr lang="en-AU" dirty="0" err="1"/>
              <a:t>onstructed</a:t>
            </a:r>
            <a:r>
              <a:rPr lang="en-AU" dirty="0"/>
              <a:t> via either crowdsourcing (using, for example, Amazon Mechanical Turk) or </a:t>
            </a:r>
            <a:endParaRPr lang="ru-RU" dirty="0"/>
          </a:p>
          <a:p>
            <a:r>
              <a:rPr lang="en-AU" dirty="0"/>
              <a:t>by one of the authors, </a:t>
            </a:r>
            <a:endParaRPr lang="ru-RU" dirty="0"/>
          </a:p>
          <a:p>
            <a:r>
              <a:rPr lang="en-AU" dirty="0"/>
              <a:t>validated using some combination of crowdsourcing again, restaurant or movie reviews, or Twitter data. </a:t>
            </a:r>
            <a:endParaRPr lang="ru-RU" dirty="0"/>
          </a:p>
          <a:p>
            <a:r>
              <a:rPr lang="en-AU" dirty="0"/>
              <a:t>Most general-purpose lexicons are</a:t>
            </a:r>
          </a:p>
          <a:p>
            <a:pPr lvl="1"/>
            <a:r>
              <a:rPr lang="en-AU" dirty="0">
                <a:hlinkClick r:id="rId2"/>
              </a:rPr>
              <a:t>AFINN</a:t>
            </a:r>
            <a:r>
              <a:rPr lang="en-AU" dirty="0"/>
              <a:t> from Finn </a:t>
            </a:r>
            <a:r>
              <a:rPr lang="en-AU" dirty="0" err="1"/>
              <a:t>Årup</a:t>
            </a:r>
            <a:r>
              <a:rPr lang="en-AU" dirty="0"/>
              <a:t> Nielsen</a:t>
            </a:r>
            <a:endParaRPr lang="ru-RU" dirty="0"/>
          </a:p>
          <a:p>
            <a:pPr lvl="2"/>
            <a:r>
              <a:rPr lang="en-AU" dirty="0"/>
              <a:t>negative, positive</a:t>
            </a:r>
            <a:endParaRPr lang="ru-RU" dirty="0"/>
          </a:p>
          <a:p>
            <a:pPr lvl="2"/>
            <a:r>
              <a:rPr lang="en-AU" dirty="0"/>
              <a:t>assigns words with a score that runs between -5 and 5, with negative scores indicating negative sentiment and positive scores indicating positive sentiment.</a:t>
            </a:r>
          </a:p>
          <a:p>
            <a:pPr lvl="1"/>
            <a:r>
              <a:rPr lang="en-AU" dirty="0" err="1">
                <a:hlinkClick r:id="rId3"/>
              </a:rPr>
              <a:t>bing</a:t>
            </a:r>
            <a:r>
              <a:rPr lang="en-AU" dirty="0"/>
              <a:t> from Bing Liu</a:t>
            </a:r>
          </a:p>
          <a:p>
            <a:pPr lvl="2"/>
            <a:r>
              <a:rPr lang="en-AU" dirty="0"/>
              <a:t>positive and negative categories.</a:t>
            </a:r>
          </a:p>
          <a:p>
            <a:pPr lvl="1"/>
            <a:r>
              <a:rPr lang="en-AU" dirty="0"/>
              <a:t>Loughran lexicon </a:t>
            </a:r>
          </a:p>
          <a:p>
            <a:pPr lvl="2"/>
            <a:r>
              <a:rPr lang="en-AU" dirty="0"/>
              <a:t>"litigious", "uncertainty", "constraining", and "superfluous".</a:t>
            </a:r>
            <a:endParaRPr lang="en-AU" dirty="0">
              <a:hlinkClick r:id="rId4"/>
            </a:endParaRPr>
          </a:p>
          <a:p>
            <a:pPr lvl="1"/>
            <a:r>
              <a:rPr lang="en-AU" dirty="0" err="1">
                <a:hlinkClick r:id="rId4"/>
              </a:rPr>
              <a:t>nrc</a:t>
            </a:r>
            <a:r>
              <a:rPr lang="en-AU" dirty="0"/>
              <a:t> from </a:t>
            </a:r>
            <a:r>
              <a:rPr lang="en-AU" dirty="0" err="1"/>
              <a:t>Saif</a:t>
            </a:r>
            <a:r>
              <a:rPr lang="en-AU" dirty="0"/>
              <a:t> Mohammad and Peter Turney:</a:t>
            </a:r>
          </a:p>
          <a:p>
            <a:pPr marL="457200" lvl="1" indent="0">
              <a:buNone/>
            </a:pPr>
            <a:r>
              <a:rPr lang="en-AU"/>
              <a:t>	Emotions</a:t>
            </a:r>
            <a:r>
              <a:rPr lang="en-AU" dirty="0"/>
              <a:t>: anger, anticipation, disgust, fear, joy, sadness, surprise, trust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532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2D1D-565D-4869-BA9F-9E782AF6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solidFill>
                  <a:srgbClr val="C00000"/>
                </a:solidFill>
              </a:rPr>
              <a:t>Topic Modelling</a:t>
            </a:r>
            <a:br>
              <a:rPr lang="en-AU" dirty="0">
                <a:solidFill>
                  <a:srgbClr val="C00000"/>
                </a:solidFill>
              </a:rPr>
            </a:br>
            <a:endParaRPr lang="en-AU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EE6E-6A52-4D28-862A-79717A3DE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8720"/>
            <a:ext cx="6781800" cy="5157312"/>
          </a:xfrm>
        </p:spPr>
        <p:txBody>
          <a:bodyPr>
            <a:normAutofit lnSpcReduction="10000"/>
          </a:bodyPr>
          <a:lstStyle/>
          <a:p>
            <a:r>
              <a:rPr lang="en-AU" dirty="0"/>
              <a:t>classification of documents (similar to clustering on numeric data!)</a:t>
            </a:r>
          </a:p>
          <a:p>
            <a:r>
              <a:rPr lang="en-AU" dirty="0"/>
              <a:t>unsupervised -  we do not know what to look for before we start!</a:t>
            </a:r>
          </a:p>
          <a:p>
            <a:r>
              <a:rPr lang="en-AU" dirty="0"/>
              <a:t>put items into “natural” groups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b="1" dirty="0"/>
              <a:t>Latent Dirichlet allocation (LDA)</a:t>
            </a:r>
            <a:r>
              <a:rPr lang="en-AU" dirty="0"/>
              <a:t> </a:t>
            </a:r>
          </a:p>
          <a:p>
            <a:r>
              <a:rPr lang="en-AU" dirty="0"/>
              <a:t>each document as a mixture of topics, and each topic as a mixture of words. </a:t>
            </a:r>
          </a:p>
          <a:p>
            <a:r>
              <a:rPr lang="en-AU" dirty="0"/>
              <a:t>documents can “overlap” each other- do not need to separate them into discrete groups (very natural language like!)</a:t>
            </a:r>
          </a:p>
          <a:p>
            <a:endParaRPr lang="en-AU" dirty="0"/>
          </a:p>
        </p:txBody>
      </p:sp>
      <p:pic>
        <p:nvPicPr>
          <p:cNvPr id="9218" name="Picture 2" descr="Image result for sorting bins  mess organising">
            <a:extLst>
              <a:ext uri="{FF2B5EF4-FFF2-40B4-BE49-F238E27FC236}">
                <a16:creationId xmlns:a16="http://schemas.microsoft.com/office/drawing/2014/main" id="{155EEF03-483E-4776-B822-FF55A46C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1582" y="1027906"/>
            <a:ext cx="3545417" cy="531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64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865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Social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3778"/>
            <a:ext cx="10515600" cy="5203185"/>
          </a:xfrm>
        </p:spPr>
        <p:txBody>
          <a:bodyPr/>
          <a:lstStyle/>
          <a:p>
            <a:r>
              <a:rPr lang="en-US" dirty="0"/>
              <a:t>forms of electronic communication through which users create online communities to share information, ideas, personal messages, and other content (</a:t>
            </a:r>
            <a:r>
              <a:rPr lang="en-US" u="sng" dirty="0"/>
              <a:t>Merriam-Webster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Social media census report 2017 </a:t>
            </a:r>
            <a:endParaRPr lang="en-US" dirty="0"/>
          </a:p>
          <a:p>
            <a:r>
              <a:rPr lang="en-US" dirty="0"/>
              <a:t>Reasons for social media use:</a:t>
            </a:r>
          </a:p>
          <a:p>
            <a:pPr lvl="1"/>
            <a:r>
              <a:rPr lang="en-US" dirty="0"/>
              <a:t>catch up with family and friends (89%)</a:t>
            </a:r>
          </a:p>
          <a:p>
            <a:pPr lvl="1"/>
            <a:r>
              <a:rPr lang="en-US" dirty="0"/>
              <a:t>share photos or videos (57%)</a:t>
            </a:r>
          </a:p>
          <a:p>
            <a:pPr lvl="1"/>
            <a:r>
              <a:rPr lang="en-US" dirty="0"/>
              <a:t>watch videos (43%).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1434" y="2955343"/>
            <a:ext cx="4532416" cy="29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036"/>
          </a:xfrm>
        </p:spPr>
        <p:txBody>
          <a:bodyPr/>
          <a:lstStyle/>
          <a:p>
            <a:r>
              <a:rPr lang="en-US" dirty="0"/>
              <a:t>Social media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8162"/>
            <a:ext cx="8009965" cy="4858801"/>
          </a:xfrm>
        </p:spPr>
        <p:txBody>
          <a:bodyPr/>
          <a:lstStyle/>
          <a:p>
            <a:r>
              <a:rPr lang="en-US" b="1" dirty="0"/>
              <a:t>gathering</a:t>
            </a:r>
            <a:r>
              <a:rPr lang="en-US" dirty="0"/>
              <a:t> data from </a:t>
            </a:r>
            <a:r>
              <a:rPr lang="en-US" b="1" dirty="0"/>
              <a:t>social media</a:t>
            </a:r>
            <a:r>
              <a:rPr lang="en-US" dirty="0"/>
              <a:t> websites and </a:t>
            </a:r>
          </a:p>
          <a:p>
            <a:r>
              <a:rPr lang="en-US" dirty="0"/>
              <a:t>analyzing that data to make business decisions.</a:t>
            </a:r>
          </a:p>
          <a:p>
            <a:r>
              <a:rPr lang="en-US" dirty="0"/>
              <a:t>Key question: which social media platform? Which measurements?  How to move on?</a:t>
            </a:r>
          </a:p>
          <a:p>
            <a:endParaRPr lang="en-US" dirty="0"/>
          </a:p>
          <a:p>
            <a:r>
              <a:rPr lang="en-US" dirty="0"/>
              <a:t>Examples: Who is your consumer? How to improve product/service?</a:t>
            </a:r>
          </a:p>
          <a:p>
            <a:r>
              <a:rPr lang="en-US" dirty="0"/>
              <a:t>What are uncovered needs/niches?</a:t>
            </a:r>
          </a:p>
          <a:p>
            <a:r>
              <a:rPr lang="en-US" dirty="0">
                <a:hlinkClick r:id="rId2"/>
              </a:rPr>
              <a:t>Twitter and stock market</a:t>
            </a:r>
            <a:endParaRPr lang="ru-RU" dirty="0"/>
          </a:p>
          <a:p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8165" y="811587"/>
            <a:ext cx="2146150" cy="53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8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analytics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5816"/>
            <a:ext cx="7041776" cy="4692547"/>
          </a:xfrm>
        </p:spPr>
        <p:txBody>
          <a:bodyPr>
            <a:normAutofit fontScale="92500"/>
          </a:bodyPr>
          <a:lstStyle/>
          <a:p>
            <a:r>
              <a:rPr lang="en-US" dirty="0"/>
              <a:t>Metrics: demise of “vanity” metrics (likes, dislikes)</a:t>
            </a:r>
          </a:p>
          <a:p>
            <a:r>
              <a:rPr lang="en-US" dirty="0"/>
              <a:t>Focus: from engagement to lowering costs and</a:t>
            </a:r>
            <a:r>
              <a:rPr lang="ru-RU" dirty="0"/>
              <a:t> </a:t>
            </a:r>
            <a:r>
              <a:rPr lang="en-AU" dirty="0"/>
              <a:t>attracting talent</a:t>
            </a:r>
          </a:p>
          <a:p>
            <a:r>
              <a:rPr lang="en-AU" dirty="0"/>
              <a:t>Decline of corporations and government trust, the rise of micro-influencers</a:t>
            </a:r>
            <a:endParaRPr lang="ru-RU" dirty="0"/>
          </a:p>
          <a:p>
            <a:r>
              <a:rPr lang="en-AU" dirty="0"/>
              <a:t>Social commerce</a:t>
            </a:r>
          </a:p>
          <a:p>
            <a:r>
              <a:rPr lang="ru-RU" dirty="0"/>
              <a:t> </a:t>
            </a:r>
            <a:r>
              <a:rPr lang="en-AU" dirty="0"/>
              <a:t>Social listening: tracking conversations, identify recurring phrases, words or brands, identify uncovered demands and opportunities </a:t>
            </a:r>
          </a:p>
          <a:p>
            <a:r>
              <a:rPr lang="en-AU" dirty="0"/>
              <a:t>Influential “</a:t>
            </a:r>
            <a:r>
              <a:rPr lang="en-AU" dirty="0" err="1"/>
              <a:t>crowdcultures</a:t>
            </a:r>
            <a:r>
              <a:rPr lang="en-AU" dirty="0"/>
              <a:t>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973" y="1255816"/>
            <a:ext cx="4273026" cy="42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social media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8576"/>
            <a:ext cx="10027024" cy="50283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 API: "the global mapping of everybody and how they're related”, introduced by Facebook in May 2007, </a:t>
            </a:r>
          </a:p>
          <a:p>
            <a:pPr marL="0" indent="0">
              <a:buNone/>
            </a:pPr>
            <a:r>
              <a:rPr lang="en-US" dirty="0"/>
              <a:t>Components:</a:t>
            </a:r>
          </a:p>
          <a:p>
            <a:r>
              <a:rPr lang="en-US" b="1" dirty="0"/>
              <a:t>nodes</a:t>
            </a:r>
            <a:r>
              <a:rPr lang="en-US" dirty="0"/>
              <a:t> —individual objects (e.g. a User, a Photo, a Page, or a Comment)</a:t>
            </a:r>
          </a:p>
          <a:p>
            <a:pPr lvl="1"/>
            <a:r>
              <a:rPr lang="en-US" dirty="0"/>
              <a:t>used to get data about a specific object, accessed by a unique ID (e.g. official Facebook Page has the ID 20531316728)</a:t>
            </a:r>
          </a:p>
          <a:p>
            <a:r>
              <a:rPr lang="en-US" b="1" dirty="0"/>
              <a:t>edges</a:t>
            </a:r>
            <a:r>
              <a:rPr lang="en-US" dirty="0"/>
              <a:t> — connections between a collection of objects and a single object (e.g. Photos on a Page, Comments on a Photo)</a:t>
            </a:r>
          </a:p>
          <a:p>
            <a:pPr lvl="1"/>
            <a:r>
              <a:rPr lang="en-US" dirty="0"/>
              <a:t>used to get collections of objects on a single object, accessed by node ID and the edge name</a:t>
            </a:r>
          </a:p>
          <a:p>
            <a:r>
              <a:rPr lang="en-US" b="1" dirty="0"/>
              <a:t>fields</a:t>
            </a:r>
            <a:r>
              <a:rPr lang="en-US" dirty="0"/>
              <a:t> — data about an object (e.g. User's birthday, Page's name)</a:t>
            </a:r>
          </a:p>
          <a:p>
            <a:pPr lvl="1"/>
            <a:r>
              <a:rPr lang="en-US" dirty="0"/>
              <a:t>Used to get data about a single object or each object in a collection.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2691" y="718582"/>
            <a:ext cx="3044462" cy="16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8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Why  OAuth 2.0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8576"/>
            <a:ext cx="10515600" cy="50283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Client-server authentication model: </a:t>
            </a:r>
          </a:p>
          <a:p>
            <a:pPr lvl="1"/>
            <a:r>
              <a:rPr lang="en-US" dirty="0"/>
              <a:t>client requests access-restricted resources on the server using the resource owner’s credentials</a:t>
            </a:r>
          </a:p>
          <a:p>
            <a:pPr lvl="1"/>
            <a:r>
              <a:rPr lang="en-US" dirty="0"/>
              <a:t>Third-party access: the owner needs to share credentials</a:t>
            </a:r>
          </a:p>
          <a:p>
            <a:r>
              <a:rPr lang="en-US" dirty="0"/>
              <a:t>Limitations: </a:t>
            </a:r>
          </a:p>
          <a:p>
            <a:pPr lvl="1"/>
            <a:r>
              <a:rPr lang="en-US" dirty="0"/>
              <a:t>credentials are shared and stored for future use, </a:t>
            </a:r>
          </a:p>
          <a:p>
            <a:pPr lvl="1"/>
            <a:r>
              <a:rPr lang="en-US" dirty="0"/>
              <a:t>password authentication </a:t>
            </a:r>
            <a:r>
              <a:rPr lang="mr-IN" dirty="0"/>
              <a:t>–</a:t>
            </a:r>
            <a:r>
              <a:rPr lang="en-US" dirty="0"/>
              <a:t> security weakness</a:t>
            </a:r>
          </a:p>
          <a:p>
            <a:pPr lvl="1"/>
            <a:r>
              <a:rPr lang="en-US" dirty="0"/>
              <a:t>duration of access is hard to control</a:t>
            </a:r>
          </a:p>
          <a:p>
            <a:pPr lvl="1"/>
            <a:r>
              <a:rPr lang="en-US" dirty="0"/>
              <a:t>changing password</a:t>
            </a:r>
          </a:p>
          <a:p>
            <a:r>
              <a:rPr lang="en-US" dirty="0"/>
              <a:t>OAuth </a:t>
            </a:r>
            <a:r>
              <a:rPr lang="mr-IN" dirty="0"/>
              <a:t>–</a:t>
            </a:r>
            <a:r>
              <a:rPr lang="en-US" dirty="0"/>
              <a:t> introduces an </a:t>
            </a:r>
            <a:r>
              <a:rPr lang="en-US" dirty="0" err="1"/>
              <a:t>authorisation</a:t>
            </a:r>
            <a:r>
              <a:rPr lang="en-US" dirty="0"/>
              <a:t> layer to separate the owner from the client</a:t>
            </a:r>
          </a:p>
          <a:p>
            <a:pPr lvl="1"/>
            <a:r>
              <a:rPr lang="en-US" dirty="0"/>
              <a:t>The client requests access to resources controlled by the owner and hosted by the server</a:t>
            </a:r>
          </a:p>
          <a:p>
            <a:pPr lvl="1"/>
            <a:r>
              <a:rPr lang="en-US" dirty="0"/>
              <a:t>The client is issued a </a:t>
            </a:r>
            <a:r>
              <a:rPr lang="en-US" b="1" dirty="0"/>
              <a:t>different</a:t>
            </a:r>
            <a:r>
              <a:rPr lang="en-US" dirty="0"/>
              <a:t> set of credentials (vs resource owner)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b="1" dirty="0"/>
              <a:t>access token</a:t>
            </a:r>
          </a:p>
        </p:txBody>
      </p:sp>
    </p:spTree>
    <p:extLst>
      <p:ext uri="{BB962C8B-B14F-4D97-AF65-F5344CB8AC3E}">
        <p14:creationId xmlns:p14="http://schemas.microsoft.com/office/powerpoint/2010/main" val="1358654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>
                <a:hlinkClick r:id="rId2"/>
              </a:rPr>
              <a:t>OAuth 2.0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8576"/>
            <a:ext cx="10515600" cy="47942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industry-standard protocol for authorization</a:t>
            </a:r>
          </a:p>
          <a:p>
            <a:r>
              <a:rPr lang="en-US" dirty="0"/>
              <a:t>allows entities (e.g. User or a Page) to authorize tokens</a:t>
            </a:r>
          </a:p>
          <a:p>
            <a:r>
              <a:rPr lang="en-US" dirty="0"/>
              <a:t>usually authorization is done through a web interface</a:t>
            </a:r>
          </a:p>
          <a:p>
            <a:r>
              <a:rPr lang="en-US" dirty="0"/>
              <a:t>once authorized, apps can use tokens to access specific information</a:t>
            </a:r>
          </a:p>
          <a:p>
            <a:r>
              <a:rPr lang="en-US" dirty="0">
                <a:hlinkClick r:id="rId3"/>
              </a:rPr>
              <a:t>The OAuth Bible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9269" y="3508869"/>
            <a:ext cx="6253793" cy="27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15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636"/>
            <a:ext cx="10515600" cy="51953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opaque string that identifies a user, app, or Page and can be used by the app to make API calls</a:t>
            </a:r>
          </a:p>
          <a:p>
            <a:r>
              <a:rPr lang="en-US" dirty="0"/>
              <a:t>includes information about when the token will expire and which app generated the token</a:t>
            </a:r>
          </a:p>
          <a:p>
            <a:r>
              <a:rPr lang="en-US" dirty="0"/>
              <a:t>Privileges of the client (what data can and cannot be accessed)</a:t>
            </a:r>
          </a:p>
          <a:p>
            <a:pPr marL="0" indent="0">
              <a:buNone/>
            </a:pPr>
            <a:r>
              <a:rPr lang="en-US" b="1" dirty="0"/>
              <a:t>Examples of tokens  (platform dependent):</a:t>
            </a:r>
          </a:p>
          <a:p>
            <a:r>
              <a:rPr lang="en-US" b="1" dirty="0"/>
              <a:t>User access token</a:t>
            </a:r>
            <a:r>
              <a:rPr lang="en-US" dirty="0"/>
              <a:t>: most commonly used type of token</a:t>
            </a:r>
          </a:p>
          <a:p>
            <a:pPr lvl="1"/>
            <a:r>
              <a:rPr lang="en-US" dirty="0"/>
              <a:t>obtained via a login dialog and require a person to permit your app to obtain one.</a:t>
            </a:r>
          </a:p>
          <a:p>
            <a:r>
              <a:rPr lang="en-US" b="1" dirty="0"/>
              <a:t>App access token</a:t>
            </a:r>
            <a:r>
              <a:rPr lang="en-US" dirty="0"/>
              <a:t>: obtained via a server-to-server call</a:t>
            </a:r>
          </a:p>
          <a:p>
            <a:r>
              <a:rPr lang="en-US" b="1" dirty="0"/>
              <a:t>Refresh token</a:t>
            </a:r>
            <a:r>
              <a:rPr lang="en-US" dirty="0"/>
              <a:t>: used to obtain a new access token when the current access token expires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8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3480</TotalTime>
  <Words>1230</Words>
  <Application>Microsoft Office PowerPoint</Application>
  <PresentationFormat>Widescreen</PresentationFormat>
  <Paragraphs>205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Unicode MS</vt:lpstr>
      <vt:lpstr>Calibri</vt:lpstr>
      <vt:lpstr>Calibri Light</vt:lpstr>
      <vt:lpstr>Courier New</vt:lpstr>
      <vt:lpstr>Mangal</vt:lpstr>
      <vt:lpstr>Office Theme</vt:lpstr>
      <vt:lpstr>PowerPoint Presentation</vt:lpstr>
      <vt:lpstr>Follow Me: </vt:lpstr>
      <vt:lpstr>Social media</vt:lpstr>
      <vt:lpstr>Social media analytics</vt:lpstr>
      <vt:lpstr>Social media analytics trends</vt:lpstr>
      <vt:lpstr>Structure of the social media data</vt:lpstr>
      <vt:lpstr>Why  OAuth 2.0 protocol</vt:lpstr>
      <vt:lpstr> OAuth 2.0 protocol</vt:lpstr>
      <vt:lpstr>Access token</vt:lpstr>
      <vt:lpstr>Client Identifier</vt:lpstr>
      <vt:lpstr>Protocol endpoints (HTTP resources)</vt:lpstr>
      <vt:lpstr>Facebook</vt:lpstr>
      <vt:lpstr>Instagram</vt:lpstr>
      <vt:lpstr>Twitter</vt:lpstr>
      <vt:lpstr>Social media - Predictive analytics</vt:lpstr>
      <vt:lpstr>Text analysis</vt:lpstr>
      <vt:lpstr>Data preparation: Importing text </vt:lpstr>
      <vt:lpstr>Data preparation:</vt:lpstr>
      <vt:lpstr>Data preparation:</vt:lpstr>
      <vt:lpstr>Text corpus: tidy data</vt:lpstr>
      <vt:lpstr>Tidyverse</vt:lpstr>
      <vt:lpstr>Visualising text data</vt:lpstr>
      <vt:lpstr>Sentiment analysis</vt:lpstr>
      <vt:lpstr>Sentiment analysis: uses</vt:lpstr>
      <vt:lpstr>What are your emotions?</vt:lpstr>
      <vt:lpstr>Topic Modelling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Prokofieva</dc:creator>
  <cp:lastModifiedBy>Dmitry Kruglov</cp:lastModifiedBy>
  <cp:revision>68</cp:revision>
  <dcterms:created xsi:type="dcterms:W3CDTF">2018-07-02T07:44:42Z</dcterms:created>
  <dcterms:modified xsi:type="dcterms:W3CDTF">2018-07-10T22:41:01Z</dcterms:modified>
</cp:coreProperties>
</file>